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8"/>
  </p:notesMasterIdLst>
  <p:handoutMasterIdLst>
    <p:handoutMasterId r:id="rId29"/>
  </p:handoutMasterIdLst>
  <p:sldIdLst>
    <p:sldId id="312" r:id="rId5"/>
    <p:sldId id="304" r:id="rId6"/>
    <p:sldId id="324" r:id="rId7"/>
    <p:sldId id="323" r:id="rId8"/>
    <p:sldId id="328" r:id="rId9"/>
    <p:sldId id="307" r:id="rId10"/>
    <p:sldId id="325" r:id="rId11"/>
    <p:sldId id="326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39" r:id="rId20"/>
    <p:sldId id="336" r:id="rId21"/>
    <p:sldId id="337" r:id="rId22"/>
    <p:sldId id="338" r:id="rId23"/>
    <p:sldId id="340" r:id="rId24"/>
    <p:sldId id="341" r:id="rId25"/>
    <p:sldId id="292" r:id="rId26"/>
    <p:sldId id="297" r:id="rId2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58D53B2-EBBC-47EF-95F0-1D78CAE00FC7}">
          <p14:sldIdLst>
            <p14:sldId id="312"/>
            <p14:sldId id="304"/>
          </p14:sldIdLst>
        </p14:section>
        <p14:section name="Intro to VDCs" id="{F5F09CFD-EAC2-44FE-9DF3-FB04ADA9248B}">
          <p14:sldIdLst>
            <p14:sldId id="324"/>
            <p14:sldId id="323"/>
            <p14:sldId id="328"/>
          </p14:sldIdLst>
        </p14:section>
        <p14:section name="Pro-representable Virtual Double Categories" id="{B0C91E94-A2E3-47C8-95AB-C873D648A816}">
          <p14:sldIdLst>
            <p14:sldId id="307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Appendix" id="{497516D3-C645-44E9-B589-E9DBBA91891B}">
          <p14:sldIdLst>
            <p14:sldId id="339"/>
          </p14:sldIdLst>
        </p14:section>
        <p14:section name="Modules in Exponential" id="{C7E00634-32E7-40F8-8EDA-CE3066334353}">
          <p14:sldIdLst>
            <p14:sldId id="336"/>
            <p14:sldId id="337"/>
            <p14:sldId id="338"/>
            <p14:sldId id="340"/>
            <p14:sldId id="341"/>
          </p14:sldIdLst>
        </p14:section>
        <p14:section name="Conclusions" id="{AB83D6F6-BAEC-4011-99DB-BACBA1C37B8E}">
          <p14:sldIdLst>
            <p14:sldId id="292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C8C"/>
    <a:srgbClr val="202C8F"/>
    <a:srgbClr val="FDFBF6"/>
    <a:srgbClr val="AAC4E9"/>
    <a:srgbClr val="F5CDCE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5388" autoAdjust="0"/>
  </p:normalViewPr>
  <p:slideViewPr>
    <p:cSldViewPr snapToGrid="0" snapToObjects="1">
      <p:cViewPr varScale="1">
        <p:scale>
          <a:sx n="65" d="100"/>
          <a:sy n="65" d="100"/>
        </p:scale>
        <p:origin x="596" y="8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B6448-A24A-79C7-BBFB-F725B776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D5558-38C3-8332-AD1D-F19A353F5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C8281-BA8C-5843-25E3-969E3B04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9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C827-52E6-695A-F3A2-C0888044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0C1ED-D6DC-1DFF-EB17-380BF0ED5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00F9E-E2B2-9536-8A41-5DF5583B7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864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0.png"/><Relationship Id="rId5" Type="http://schemas.openxmlformats.org/officeDocument/2006/relationships/image" Target="../media/image130.png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image" Target="../media/image15.png"/><Relationship Id="rId14" Type="http://schemas.openxmlformats.org/officeDocument/2006/relationships/image" Target="../media/image16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8550/arXiv.1910.11189" TargetMode="External"/><Relationship Id="rId3" Type="http://schemas.openxmlformats.org/officeDocument/2006/relationships/hyperlink" Target="https://doi.org/10.48550/arXiv.1402.0253" TargetMode="External"/><Relationship Id="rId7" Type="http://schemas.openxmlformats.org/officeDocument/2006/relationships/hyperlink" Target="https://doi.org/10.48550/arXiv.2504.110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48550/arXiv.2507.05529" TargetMode="External"/><Relationship Id="rId5" Type="http://schemas.openxmlformats.org/officeDocument/2006/relationships/hyperlink" Target="https://doi.org/10.1016/j.aim.2024.109630" TargetMode="External"/><Relationship Id="rId10" Type="http://schemas.openxmlformats.org/officeDocument/2006/relationships/hyperlink" Target="https://doi.org/10.48550/arXiv.2505.18329" TargetMode="External"/><Relationship Id="rId4" Type="http://schemas.openxmlformats.org/officeDocument/2006/relationships/hyperlink" Target="https://doi.org/10.48550/arXiv.0907.2460" TargetMode="External"/><Relationship Id="rId9" Type="http://schemas.openxmlformats.org/officeDocument/2006/relationships/hyperlink" Target="https://doi.org/10.48550/arXiv.2205.048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364" y="166576"/>
            <a:ext cx="8025271" cy="3831221"/>
          </a:xfrm>
        </p:spPr>
        <p:txBody>
          <a:bodyPr anchor="ctr"/>
          <a:lstStyle/>
          <a:p>
            <a:r>
              <a:rPr lang="en-US" sz="4400" dirty="0"/>
              <a:t>Pro-representable Virtual Double Categories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2DD6C-AE1E-504E-B89B-430B4C61BD58}"/>
              </a:ext>
            </a:extLst>
          </p:cNvPr>
          <p:cNvSpPr txBox="1"/>
          <p:nvPr/>
        </p:nvSpPr>
        <p:spPr>
          <a:xfrm>
            <a:off x="4432452" y="3201836"/>
            <a:ext cx="332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By: Ea E T (they/them)</a:t>
            </a:r>
            <a:r>
              <a:rPr lang="en-CA" baseline="30000" dirty="0"/>
              <a:t>1</a:t>
            </a:r>
            <a:endParaRPr lang="en-CA" dirty="0"/>
          </a:p>
          <a:p>
            <a:pPr algn="ctr"/>
            <a:r>
              <a:rPr lang="en-CA" dirty="0"/>
              <a:t> (work with Kevin Carlson and Sophie </a:t>
            </a:r>
            <a:r>
              <a:rPr lang="en-CA" dirty="0" err="1"/>
              <a:t>Libkind</a:t>
            </a:r>
            <a:r>
              <a:rPr lang="en-CA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CDBAD-8C69-4C52-8C53-ED1F4DFDB9D4}"/>
              </a:ext>
            </a:extLst>
          </p:cNvPr>
          <p:cNvSpPr txBox="1"/>
          <p:nvPr/>
        </p:nvSpPr>
        <p:spPr>
          <a:xfrm>
            <a:off x="4246587" y="4387321"/>
            <a:ext cx="369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aseline="30000" dirty="0"/>
              <a:t>1</a:t>
            </a:r>
            <a:r>
              <a:rPr lang="en-CA" sz="1600" dirty="0"/>
              <a:t>Department of Mathematics</a:t>
            </a:r>
          </a:p>
          <a:p>
            <a:pPr algn="ctr"/>
            <a:r>
              <a:rPr lang="en-CA" sz="1600" dirty="0"/>
              <a:t>University of Illinois Urbana-Champaign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B4B5280-7D8E-8125-238F-9335C67DC68D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1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22C67-4C02-9DEE-D34F-236C7D9C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3D2C90-189D-32F2-8677-3B53DE86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70" y="87997"/>
            <a:ext cx="7965461" cy="994164"/>
          </a:xfrm>
        </p:spPr>
        <p:txBody>
          <a:bodyPr/>
          <a:lstStyle/>
          <a:p>
            <a:r>
              <a:rPr lang="en-CA" dirty="0"/>
              <a:t>Pro-representable VDCs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DEE9A-B9CF-B789-F0F0-4A9E7FD7E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696C3D-968E-7148-1BBF-19DAD3264AE3}"/>
              </a:ext>
            </a:extLst>
          </p:cNvPr>
          <p:cNvSpPr/>
          <p:nvPr/>
        </p:nvSpPr>
        <p:spPr>
          <a:xfrm>
            <a:off x="2802222" y="1394985"/>
            <a:ext cx="8966993" cy="5255997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2D52444F-3E61-090A-A6E3-44C36606D1A6}"/>
              </a:ext>
            </a:extLst>
          </p:cNvPr>
          <p:cNvSpPr/>
          <p:nvPr/>
        </p:nvSpPr>
        <p:spPr>
          <a:xfrm>
            <a:off x="2802222" y="1405632"/>
            <a:ext cx="8966993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Characterization of Pro-representable VDCs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BCF2-8EE3-170E-098C-87170B18B74B}"/>
                  </a:ext>
                </a:extLst>
              </p:cNvPr>
              <p:cNvSpPr txBox="1"/>
              <p:nvPr/>
            </p:nvSpPr>
            <p:spPr>
              <a:xfrm>
                <a:off x="2802221" y="2291946"/>
                <a:ext cx="8966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In terms of pasting diagrams, a VDC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pro-representable precisely when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and any partition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-</a:t>
                </a:r>
                <a:r>
                  <a:rPr lang="en-CA" b="0" dirty="0" err="1">
                    <a:latin typeface="Inter"/>
                    <a:ea typeface="Cambria Math" panose="02040503050406030204" pitchFamily="18" charset="0"/>
                  </a:rPr>
                  <a:t>multicells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decompose as vertical pastings: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BCF2-8EE3-170E-098C-87170B18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21" y="2291946"/>
                <a:ext cx="8966994" cy="646331"/>
              </a:xfrm>
              <a:prstGeom prst="rect">
                <a:avLst/>
              </a:prstGeom>
              <a:blipFill>
                <a:blip r:embed="rId2"/>
                <a:stretch>
                  <a:fillRect l="-612" t="-5660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F6C0B52B-F3D8-A509-5652-3A079616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4776" y="3561546"/>
            <a:ext cx="5694722" cy="1347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790D6-6E9E-9AA8-248D-5914112B43E1}"/>
                  </a:ext>
                </a:extLst>
              </p:cNvPr>
              <p:cNvSpPr txBox="1"/>
              <p:nvPr/>
            </p:nvSpPr>
            <p:spPr>
              <a:xfrm>
                <a:off x="6115666" y="4107891"/>
                <a:ext cx="1489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790D6-6E9E-9AA8-248D-5914112B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66" y="4107891"/>
                <a:ext cx="14895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A9ECD98F-5BB5-7CFC-A3E7-8862F8A4A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115563"/>
            <a:ext cx="6308777" cy="2347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1160A-8252-06EF-2760-6E030E3836B5}"/>
              </a:ext>
            </a:extLst>
          </p:cNvPr>
          <p:cNvSpPr txBox="1"/>
          <p:nvPr/>
        </p:nvSpPr>
        <p:spPr>
          <a:xfrm>
            <a:off x="2926770" y="5543213"/>
            <a:ext cx="89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  <a:ea typeface="Cambria Math" panose="02040503050406030204" pitchFamily="18" charset="0"/>
              </a:rPr>
              <a:t>and any two decompositions are equivalent up to associativity of pasting with cells in the center of the decomposition</a:t>
            </a:r>
            <a:endParaRPr lang="en-CA" b="0" dirty="0">
              <a:latin typeface="Inter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3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46D41-2F00-4CD4-B483-4DEF360B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12" y="-42674"/>
            <a:ext cx="9875463" cy="999746"/>
          </a:xfrm>
        </p:spPr>
        <p:txBody>
          <a:bodyPr/>
          <a:lstStyle/>
          <a:p>
            <a:r>
              <a:rPr lang="en-CA" dirty="0"/>
              <a:t>Representable VDCs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46281-877B-9DB4-6DFB-F614B12E4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BD1D3-B4A7-82C8-9CEC-C13761669BB9}"/>
              </a:ext>
            </a:extLst>
          </p:cNvPr>
          <p:cNvSpPr txBox="1"/>
          <p:nvPr/>
        </p:nvSpPr>
        <p:spPr>
          <a:xfrm>
            <a:off x="845090" y="2188761"/>
            <a:ext cx="836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</a:rPr>
              <a:t>Representable VDCs (i.e. pseudo-double categories) are pro-representable.</a:t>
            </a:r>
            <a:endParaRPr lang="en-CA" b="0" dirty="0">
              <a:latin typeface="Inter"/>
              <a:ea typeface="Cambria Math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2BC7CB-AA72-6AD0-BE57-2BB2AE98312F}"/>
              </a:ext>
            </a:extLst>
          </p:cNvPr>
          <p:cNvSpPr/>
          <p:nvPr/>
        </p:nvSpPr>
        <p:spPr>
          <a:xfrm>
            <a:off x="833880" y="1143907"/>
            <a:ext cx="7435049" cy="175660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A8D46B8B-A643-296B-76F5-011B2FDE1C48}"/>
                  </a:ext>
                </a:extLst>
              </p:cNvPr>
              <p:cNvSpPr/>
              <p:nvPr/>
            </p:nvSpPr>
            <p:spPr>
              <a:xfrm>
                <a:off x="833880" y="1143907"/>
                <a:ext cx="7435050" cy="858019"/>
              </a:xfrm>
              <a:prstGeom prst="round2SameRect">
                <a:avLst/>
              </a:prstGeom>
              <a:solidFill>
                <a:srgbClr val="DF8C8C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400" b="1" dirty="0">
                    <a:solidFill>
                      <a:srgbClr val="202C8F"/>
                    </a:solidFill>
                    <a:latin typeface="Inter"/>
                  </a:rPr>
                  <a:t>Corollary: Representable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202C8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CA" sz="2400" b="1" dirty="0">
                    <a:solidFill>
                      <a:srgbClr val="202C8F"/>
                    </a:solidFill>
                    <a:latin typeface="Inter"/>
                  </a:rPr>
                  <a:t> Pro-representable</a:t>
                </a:r>
              </a:p>
            </p:txBody>
          </p:sp>
        </mc:Choice>
        <mc:Fallback xmlns=""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A8D46B8B-A643-296B-76F5-011B2FDE1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0" y="1143907"/>
                <a:ext cx="7435050" cy="858019"/>
              </a:xfrm>
              <a:prstGeom prst="round2SameRect">
                <a:avLst/>
              </a:prstGeom>
              <a:blipFill>
                <a:blip r:embed="rId2"/>
                <a:stretch>
                  <a:fillRect l="-490"/>
                </a:stretch>
              </a:blipFill>
              <a:ln w="38100"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98C8AC8C-FD09-3948-458D-495024FA13B4}"/>
              </a:ext>
            </a:extLst>
          </p:cNvPr>
          <p:cNvSpPr/>
          <p:nvPr/>
        </p:nvSpPr>
        <p:spPr>
          <a:xfrm>
            <a:off x="845090" y="3087351"/>
            <a:ext cx="1504820" cy="548448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5BE86-8C89-2FCA-F76F-FDED7F6ED65B}"/>
                  </a:ext>
                </a:extLst>
              </p:cNvPr>
              <p:cNvSpPr txBox="1"/>
              <p:nvPr/>
            </p:nvSpPr>
            <p:spPr>
              <a:xfrm>
                <a:off x="2494311" y="3206592"/>
                <a:ext cx="8437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be a representable VDC. Then any cell admits a canonical decomposition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5BE86-8C89-2FCA-F76F-FDED7F6E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11" y="3206592"/>
                <a:ext cx="8437940" cy="369332"/>
              </a:xfrm>
              <a:prstGeom prst="rect">
                <a:avLst/>
              </a:prstGeom>
              <a:blipFill>
                <a:blip r:embed="rId3"/>
                <a:stretch>
                  <a:fillRect l="-578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052A8A33-A4A8-6A44-6C61-2B0886123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372" y="3721126"/>
            <a:ext cx="12059215" cy="24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3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3E1B9-575B-768E-66DD-F8460C63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5B0EF9-4797-5BBE-BDB3-416CAF75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12" y="-42674"/>
            <a:ext cx="9875463" cy="999746"/>
          </a:xfrm>
        </p:spPr>
        <p:txBody>
          <a:bodyPr/>
          <a:lstStyle/>
          <a:p>
            <a:r>
              <a:rPr lang="en-CA" dirty="0"/>
              <a:t>Representable VDCs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5C25F-63C3-61B4-01BF-3B509EAD5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66CDA-41EC-5D98-2888-58D1415A91DC}"/>
              </a:ext>
            </a:extLst>
          </p:cNvPr>
          <p:cNvSpPr txBox="1"/>
          <p:nvPr/>
        </p:nvSpPr>
        <p:spPr>
          <a:xfrm>
            <a:off x="845090" y="2188761"/>
            <a:ext cx="836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</a:rPr>
              <a:t>Representable VDCs (i.e. pseudo-double categories) are pro-representable.</a:t>
            </a:r>
            <a:endParaRPr lang="en-CA" b="0" dirty="0">
              <a:latin typeface="Inter"/>
              <a:ea typeface="Cambria Math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F5AC9A-72B9-4736-933D-940FC943FC0D}"/>
              </a:ext>
            </a:extLst>
          </p:cNvPr>
          <p:cNvSpPr/>
          <p:nvPr/>
        </p:nvSpPr>
        <p:spPr>
          <a:xfrm>
            <a:off x="833880" y="1143907"/>
            <a:ext cx="7435049" cy="175660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74A27FAD-959E-F846-11F7-1ED9542AE210}"/>
                  </a:ext>
                </a:extLst>
              </p:cNvPr>
              <p:cNvSpPr/>
              <p:nvPr/>
            </p:nvSpPr>
            <p:spPr>
              <a:xfrm>
                <a:off x="833880" y="1143907"/>
                <a:ext cx="7435050" cy="858019"/>
              </a:xfrm>
              <a:prstGeom prst="round2SameRect">
                <a:avLst/>
              </a:prstGeom>
              <a:solidFill>
                <a:srgbClr val="DF8C8C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400" b="1" dirty="0">
                    <a:solidFill>
                      <a:srgbClr val="202C8F"/>
                    </a:solidFill>
                    <a:latin typeface="Inter"/>
                  </a:rPr>
                  <a:t>Corollary: Representable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202C8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CA" sz="2400" b="1" dirty="0">
                    <a:solidFill>
                      <a:srgbClr val="202C8F"/>
                    </a:solidFill>
                    <a:latin typeface="Inter"/>
                  </a:rPr>
                  <a:t> Pro-representable</a:t>
                </a:r>
              </a:p>
            </p:txBody>
          </p:sp>
        </mc:Choice>
        <mc:Fallback xmlns=""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74A27FAD-959E-F846-11F7-1ED9542AE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0" y="1143907"/>
                <a:ext cx="7435050" cy="858019"/>
              </a:xfrm>
              <a:prstGeom prst="round2SameRect">
                <a:avLst/>
              </a:prstGeom>
              <a:blipFill>
                <a:blip r:embed="rId2"/>
                <a:stretch>
                  <a:fillRect l="-490"/>
                </a:stretch>
              </a:blipFill>
              <a:ln w="38100"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1A54070B-0206-ACBF-3CEA-A10F65D5EA21}"/>
              </a:ext>
            </a:extLst>
          </p:cNvPr>
          <p:cNvSpPr/>
          <p:nvPr/>
        </p:nvSpPr>
        <p:spPr>
          <a:xfrm>
            <a:off x="845090" y="3087351"/>
            <a:ext cx="2281568" cy="548448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Idea: (cont.)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9165F-5AF0-AD3E-65D2-07C7EE111341}"/>
              </a:ext>
            </a:extLst>
          </p:cNvPr>
          <p:cNvSpPr txBox="1"/>
          <p:nvPr/>
        </p:nvSpPr>
        <p:spPr>
          <a:xfrm>
            <a:off x="3261227" y="3233615"/>
            <a:ext cx="843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>
                <a:latin typeface="Inter"/>
                <a:ea typeface="Cambria Math" panose="02040503050406030204" pitchFamily="18" charset="0"/>
              </a:rPr>
              <a:t>Any other decomposition below left can be canonically factored through the composition cells: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9B81BD-FCE6-742A-7B18-DD8816C0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429" y="3576038"/>
            <a:ext cx="10575139" cy="29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51E4EF-20C2-E3B9-735A-39C911E0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18048"/>
            <a:ext cx="9879437" cy="674895"/>
          </a:xfrm>
        </p:spPr>
        <p:txBody>
          <a:bodyPr/>
          <a:lstStyle/>
          <a:p>
            <a:r>
              <a:rPr lang="en-CA" dirty="0" err="1"/>
              <a:t>Cospans</a:t>
            </a:r>
            <a:r>
              <a:rPr lang="en-CA" dirty="0"/>
              <a:t> are Pro-representable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9005C-EAEF-F392-7C9E-826F621B3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EAFDE3-0C9F-EF03-243A-2EB6FAF12BD6}"/>
              </a:ext>
            </a:extLst>
          </p:cNvPr>
          <p:cNvSpPr/>
          <p:nvPr/>
        </p:nvSpPr>
        <p:spPr>
          <a:xfrm>
            <a:off x="833880" y="943979"/>
            <a:ext cx="7435049" cy="175660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4CCA92B-2E88-EB13-BFA3-87311C5E2F92}"/>
              </a:ext>
            </a:extLst>
          </p:cNvPr>
          <p:cNvSpPr/>
          <p:nvPr/>
        </p:nvSpPr>
        <p:spPr>
          <a:xfrm>
            <a:off x="833880" y="943979"/>
            <a:ext cx="7435050" cy="858019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Proposition: </a:t>
            </a:r>
            <a:r>
              <a:rPr lang="en-CA" sz="2400" b="1" dirty="0" err="1">
                <a:solidFill>
                  <a:srgbClr val="202C8F"/>
                </a:solidFill>
                <a:latin typeface="Inter"/>
              </a:rPr>
              <a:t>Cospan</a:t>
            </a:r>
            <a:r>
              <a:rPr lang="en-CA" sz="2400" b="1" dirty="0">
                <a:solidFill>
                  <a:srgbClr val="202C8F"/>
                </a:solidFill>
                <a:latin typeface="Inter"/>
              </a:rPr>
              <a:t> VDCs are Pro-representable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17D3B7-23DD-A35E-6345-C2F58D129773}"/>
                  </a:ext>
                </a:extLst>
              </p:cNvPr>
              <p:cNvSpPr txBox="1"/>
              <p:nvPr/>
            </p:nvSpPr>
            <p:spPr>
              <a:xfrm>
                <a:off x="845091" y="1914462"/>
                <a:ext cx="723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For any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</a:rPr>
                  <a:t> the VDC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dirty="0">
                    <a:latin typeface="Inter"/>
                  </a:rPr>
                  <a:t>ospan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Inter"/>
                  </a:rPr>
                  <a:t> is pro-representable, and it is representable if and only 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</a:rPr>
                  <a:t> has finite pushouts. 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17D3B7-23DD-A35E-6345-C2F58D129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1" y="1914462"/>
                <a:ext cx="7237026" cy="646331"/>
              </a:xfrm>
              <a:prstGeom prst="rect">
                <a:avLst/>
              </a:prstGeom>
              <a:blipFill>
                <a:blip r:embed="rId2"/>
                <a:stretch>
                  <a:fillRect l="-758"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BAE2C98-FB0D-794C-B3A9-9E847DAC2174}"/>
              </a:ext>
            </a:extLst>
          </p:cNvPr>
          <p:cNvSpPr/>
          <p:nvPr/>
        </p:nvSpPr>
        <p:spPr>
          <a:xfrm>
            <a:off x="845090" y="3087351"/>
            <a:ext cx="1445826" cy="548448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Idea: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8E819ED-1D2C-8E5C-4CCE-997E2771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1595" y="2762615"/>
            <a:ext cx="7788220" cy="1557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7FB82F-78AD-AC3E-1EDB-FF77F9ABD15E}"/>
              </a:ext>
            </a:extLst>
          </p:cNvPr>
          <p:cNvSpPr txBox="1"/>
          <p:nvPr/>
        </p:nvSpPr>
        <p:spPr>
          <a:xfrm>
            <a:off x="2290916" y="3223079"/>
            <a:ext cx="387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</a:rPr>
              <a:t>An arbitrary multicell:</a:t>
            </a:r>
            <a:endParaRPr lang="en-CA" b="0" dirty="0">
              <a:latin typeface="Inter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E6174-4144-C2A6-D684-E7C13AB4A5BC}"/>
              </a:ext>
            </a:extLst>
          </p:cNvPr>
          <p:cNvSpPr txBox="1"/>
          <p:nvPr/>
        </p:nvSpPr>
        <p:spPr>
          <a:xfrm>
            <a:off x="845090" y="4059679"/>
            <a:ext cx="387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  <a:ea typeface="Cambria Math" panose="02040503050406030204" pitchFamily="18" charset="0"/>
              </a:rPr>
              <a:t>a</a:t>
            </a:r>
            <a:r>
              <a:rPr lang="en-CA" b="0" dirty="0">
                <a:latin typeface="Inter"/>
                <a:ea typeface="Cambria Math" panose="02040503050406030204" pitchFamily="18" charset="0"/>
              </a:rPr>
              <a:t>dmits a canonical decomposition: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7620DE-AEAC-5204-E5E6-D6B40FAE5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9216" y="4414747"/>
            <a:ext cx="8491219" cy="1796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083376-11A2-6F74-C148-3CE42E84A61D}"/>
                  </a:ext>
                </a:extLst>
              </p:cNvPr>
              <p:cNvSpPr txBox="1"/>
              <p:nvPr/>
            </p:nvSpPr>
            <p:spPr>
              <a:xfrm>
                <a:off x="833879" y="6234752"/>
                <a:ext cx="8113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partition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(the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shown for simplicity).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083376-11A2-6F74-C148-3CE42E84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9" y="6234752"/>
                <a:ext cx="8113475" cy="369332"/>
              </a:xfrm>
              <a:prstGeom prst="rect">
                <a:avLst/>
              </a:prstGeom>
              <a:blipFill>
                <a:blip r:embed="rId7"/>
                <a:stretch>
                  <a:fillRect l="-676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8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53CF-E26E-5F24-F5C0-90928F3D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CCC5F3-9364-BB1F-0654-8E724D88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18048"/>
            <a:ext cx="9879437" cy="674895"/>
          </a:xfrm>
        </p:spPr>
        <p:txBody>
          <a:bodyPr/>
          <a:lstStyle/>
          <a:p>
            <a:r>
              <a:rPr lang="en-CA" dirty="0" err="1"/>
              <a:t>Cospans</a:t>
            </a:r>
            <a:r>
              <a:rPr lang="en-CA" dirty="0"/>
              <a:t> are Pro-representable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CFA10-A321-6D80-95E0-A3C45F57B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0490FF-AE51-DAB2-06F2-5E754B1D08F9}"/>
              </a:ext>
            </a:extLst>
          </p:cNvPr>
          <p:cNvSpPr/>
          <p:nvPr/>
        </p:nvSpPr>
        <p:spPr>
          <a:xfrm>
            <a:off x="833880" y="943979"/>
            <a:ext cx="7435049" cy="175660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61D4470-3070-340E-76BE-DF7660C7BC16}"/>
              </a:ext>
            </a:extLst>
          </p:cNvPr>
          <p:cNvSpPr/>
          <p:nvPr/>
        </p:nvSpPr>
        <p:spPr>
          <a:xfrm>
            <a:off x="833880" y="943979"/>
            <a:ext cx="7435050" cy="858019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Proposition: </a:t>
            </a:r>
            <a:r>
              <a:rPr lang="en-CA" sz="2400" b="1" dirty="0" err="1">
                <a:solidFill>
                  <a:srgbClr val="202C8F"/>
                </a:solidFill>
                <a:latin typeface="Inter"/>
              </a:rPr>
              <a:t>Cospan</a:t>
            </a:r>
            <a:r>
              <a:rPr lang="en-CA" sz="2400" b="1" dirty="0">
                <a:solidFill>
                  <a:srgbClr val="202C8F"/>
                </a:solidFill>
                <a:latin typeface="Inter"/>
              </a:rPr>
              <a:t> VDCs are Pro-representable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753C4-692D-A30E-904B-29924FCD3AD5}"/>
                  </a:ext>
                </a:extLst>
              </p:cNvPr>
              <p:cNvSpPr txBox="1"/>
              <p:nvPr/>
            </p:nvSpPr>
            <p:spPr>
              <a:xfrm>
                <a:off x="845091" y="1914462"/>
                <a:ext cx="723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For any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</a:rPr>
                  <a:t> the VDC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dirty="0">
                    <a:latin typeface="Inter"/>
                  </a:rPr>
                  <a:t>ospan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Inter"/>
                  </a:rPr>
                  <a:t> is pro-representable, and it is representable if and only 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</a:rPr>
                  <a:t> has finite pushouts. 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753C4-692D-A30E-904B-29924FCD3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1" y="1914462"/>
                <a:ext cx="7237026" cy="646331"/>
              </a:xfrm>
              <a:prstGeom prst="rect">
                <a:avLst/>
              </a:prstGeom>
              <a:blipFill>
                <a:blip r:embed="rId2"/>
                <a:stretch>
                  <a:fillRect l="-758"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213C02AF-F842-CC34-1BE5-A5DE5DE439F4}"/>
              </a:ext>
            </a:extLst>
          </p:cNvPr>
          <p:cNvSpPr/>
          <p:nvPr/>
        </p:nvSpPr>
        <p:spPr>
          <a:xfrm>
            <a:off x="845090" y="3087351"/>
            <a:ext cx="1445826" cy="548448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32578C-C1BD-4A53-ACCE-E34E2631C1DC}"/>
                  </a:ext>
                </a:extLst>
              </p:cNvPr>
              <p:cNvSpPr txBox="1"/>
              <p:nvPr/>
            </p:nvSpPr>
            <p:spPr>
              <a:xfrm>
                <a:off x="2290915" y="3046663"/>
                <a:ext cx="91351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For uniqueness consider the case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as an example. Then an arbitrary decomposition, below left, can be seen to be equivalent to the canonical decomposition via sliding cells: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32578C-C1BD-4A53-ACCE-E34E2631C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15" y="3046663"/>
                <a:ext cx="9135111" cy="923330"/>
              </a:xfrm>
              <a:prstGeom prst="rect">
                <a:avLst/>
              </a:prstGeom>
              <a:blipFill>
                <a:blip r:embed="rId3"/>
                <a:stretch>
                  <a:fillRect l="-601" t="-3974" r="-668" b="-99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88831BB1-15D8-D306-ABA2-DAB2779E9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38138" y="3981874"/>
            <a:ext cx="13119884" cy="2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D6BE52-B2C5-62C8-B373-630C65F0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17871"/>
            <a:ext cx="8917858" cy="614209"/>
          </a:xfrm>
        </p:spPr>
        <p:txBody>
          <a:bodyPr/>
          <a:lstStyle/>
          <a:p>
            <a:r>
              <a:rPr lang="en-CA" dirty="0"/>
              <a:t>Non-pro-representable VDC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3CE52A-B8BF-9AA4-2407-DFD10C34777C}"/>
              </a:ext>
            </a:extLst>
          </p:cNvPr>
          <p:cNvSpPr/>
          <p:nvPr/>
        </p:nvSpPr>
        <p:spPr>
          <a:xfrm>
            <a:off x="1415873" y="1184132"/>
            <a:ext cx="8966993" cy="5255997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D62E582C-552A-4926-BCC8-8CBF8ACD4F41}"/>
              </a:ext>
            </a:extLst>
          </p:cNvPr>
          <p:cNvSpPr/>
          <p:nvPr/>
        </p:nvSpPr>
        <p:spPr>
          <a:xfrm>
            <a:off x="1415873" y="1194779"/>
            <a:ext cx="8966993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Non-example: Non-unital Walking Loose Arrow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F452BB-34B5-E8B8-F1C8-2D57B3AB7283}"/>
                  </a:ext>
                </a:extLst>
              </p:cNvPr>
              <p:cNvSpPr txBox="1"/>
              <p:nvPr/>
            </p:nvSpPr>
            <p:spPr>
              <a:xfrm>
                <a:off x="1415872" y="2140370"/>
                <a:ext cx="8966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The VDC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</m:oMath>
                </a14:m>
                <a:r>
                  <a:rPr lang="en-CA" dirty="0" err="1">
                    <a:latin typeface="Inter"/>
                    <a:ea typeface="Cambria Math" panose="02040503050406030204" pitchFamily="18" charset="0"/>
                  </a:rPr>
                  <a:t>oose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consisting of two objects 0 and 1 and a single loose arrow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0↛1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not pro-representable. Consider the diagram and colimit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in VDC depicted below: 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F452BB-34B5-E8B8-F1C8-2D57B3AB7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72" y="2140370"/>
                <a:ext cx="8966994" cy="646331"/>
              </a:xfrm>
              <a:prstGeom prst="rect">
                <a:avLst/>
              </a:prstGeom>
              <a:blipFill>
                <a:blip r:embed="rId2"/>
                <a:stretch>
                  <a:fillRect l="-544"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83513129-C1F1-2436-EE36-979073B0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055" y="2786701"/>
            <a:ext cx="7752308" cy="2367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7194E-ADF5-7804-276E-6B25B663D2E1}"/>
                  </a:ext>
                </a:extLst>
              </p:cNvPr>
              <p:cNvSpPr txBox="1"/>
              <p:nvPr/>
            </p:nvSpPr>
            <p:spPr>
              <a:xfrm>
                <a:off x="1444712" y="5295294"/>
                <a:ext cx="8966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</m:oMath>
                </a14:m>
                <a:r>
                  <a:rPr lang="en-CA" dirty="0" err="1">
                    <a:latin typeface="Inter"/>
                    <a:ea typeface="Cambria Math" panose="02040503050406030204" pitchFamily="18" charset="0"/>
                  </a:rPr>
                  <a:t>oose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has two non-identity cells, while the VDC obtained by applying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</m:oMath>
                </a14:m>
                <a:r>
                  <a:rPr lang="en-CA" dirty="0" err="1">
                    <a:latin typeface="Inter"/>
                    <a:ea typeface="Cambria Math" panose="02040503050406030204" pitchFamily="18" charset="0"/>
                  </a:rPr>
                  <a:t>oose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to the diagram before taking the colimit only has one.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7194E-ADF5-7804-276E-6B25B663D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12" y="5295294"/>
                <a:ext cx="8966994" cy="646331"/>
              </a:xfrm>
              <a:prstGeom prst="rect">
                <a:avLst/>
              </a:prstGeom>
              <a:blipFill>
                <a:blip r:embed="rId5"/>
                <a:stretch>
                  <a:fillRect l="-612" t="-5660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9B192D60-9C81-2344-73FF-11F2DBFA734F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15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022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EB1C-9879-E1AC-A670-C988DE4C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DB4E-3801-5CA0-03A4-35C41D050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F750A1-5940-3969-C689-86A4AA8879AF}"/>
              </a:ext>
            </a:extLst>
          </p:cNvPr>
          <p:cNvSpPr txBox="1">
            <a:spLocks/>
          </p:cNvSpPr>
          <p:nvPr/>
        </p:nvSpPr>
        <p:spPr>
          <a:xfrm>
            <a:off x="4591664" y="-171491"/>
            <a:ext cx="5693664" cy="768096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Appendix</a:t>
            </a:r>
            <a:endParaRPr lang="en-US" sz="44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C9F94D-B157-016D-9661-47FFCFF8E921}"/>
              </a:ext>
            </a:extLst>
          </p:cNvPr>
          <p:cNvSpPr txBox="1"/>
          <p:nvPr/>
        </p:nvSpPr>
        <p:spPr>
          <a:xfrm>
            <a:off x="3889791" y="2281121"/>
            <a:ext cx="48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</a:rPr>
              <a:t>Modules in exponential VDCs: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98CA3E13-183D-454D-857A-7C39D15643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1383924"/>
                  </p:ext>
                </p:extLst>
              </p:nvPr>
            </p:nvGraphicFramePr>
            <p:xfrm>
              <a:off x="3889791" y="2650453"/>
              <a:ext cx="4412418" cy="2481985"/>
            </p:xfrm>
            <a:graphic>
              <a:graphicData uri="http://schemas.microsoft.com/office/powerpoint/2016/sectionzoom">
                <psez:sectionZm>
                  <psez:sectionZmObj sectionId="{C7E00634-32E7-40F8-8EDA-CE3066334353}">
                    <psez:zmPr id="{8B7A2BDD-1BA9-4A7D-A70D-D720E587612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12418" cy="24819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" name="Section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8CA3E13-183D-454D-857A-7C39D15643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9791" y="2650453"/>
                <a:ext cx="4412418" cy="24819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B40597E-E16C-7679-ED61-AB9C92945069}"/>
              </a:ext>
            </a:extLst>
          </p:cNvPr>
          <p:cNvSpPr txBox="1"/>
          <p:nvPr/>
        </p:nvSpPr>
        <p:spPr>
          <a:xfrm>
            <a:off x="-9832" y="6304002"/>
            <a:ext cx="12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  <a:hlinkClick r:id="rId5" action="ppaction://hlinksldjump"/>
              </a:rPr>
              <a:t>Roadmap:</a:t>
            </a:r>
            <a:endParaRPr lang="en-CA" b="1" dirty="0">
              <a:solidFill>
                <a:schemeClr val="accent6"/>
              </a:solidFill>
              <a:latin typeface="Inter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35D6A-DD43-C025-9CF6-68CC29F5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D363DF0-0AE7-B2B6-4370-64505830C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F708BE-07A8-74FE-33CB-7BE3006D229D}"/>
              </a:ext>
            </a:extLst>
          </p:cNvPr>
          <p:cNvSpPr/>
          <p:nvPr/>
        </p:nvSpPr>
        <p:spPr>
          <a:xfrm>
            <a:off x="1032388" y="1420567"/>
            <a:ext cx="8229599" cy="4689371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C1509AC-6171-FA40-00E8-E7A1184685A2}"/>
              </a:ext>
            </a:extLst>
          </p:cNvPr>
          <p:cNvSpPr/>
          <p:nvPr/>
        </p:nvSpPr>
        <p:spPr>
          <a:xfrm>
            <a:off x="1032388" y="1368363"/>
            <a:ext cx="8229599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Modules in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246A5-F759-F737-6F89-05C8C08EA1A4}"/>
                  </a:ext>
                </a:extLst>
              </p:cNvPr>
              <p:cNvSpPr txBox="1"/>
              <p:nvPr/>
            </p:nvSpPr>
            <p:spPr>
              <a:xfrm>
                <a:off x="1160232" y="2372248"/>
                <a:ext cx="7698633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are VDCs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sup>
                    </m:sSup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exists, then the VDC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sup>
                    </m:sSup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consists of the following data: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An object is a VD functor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A tight arrow is a tight transformation between VD functors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A loose arrow is a VD functor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the unital walking loose arrow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An n-multicell is a diagram with boundary as below, satisfying certain equivariance identities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246A5-F759-F737-6F89-05C8C08EA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32" y="2372248"/>
                <a:ext cx="7698633" cy="2313262"/>
              </a:xfrm>
              <a:prstGeom prst="rect">
                <a:avLst/>
              </a:prstGeom>
              <a:blipFill>
                <a:blip r:embed="rId2"/>
                <a:stretch>
                  <a:fillRect l="-633" t="-1053" b="-31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5">
            <a:extLst>
              <a:ext uri="{FF2B5EF4-FFF2-40B4-BE49-F238E27FC236}">
                <a16:creationId xmlns:a16="http://schemas.microsoft.com/office/drawing/2014/main" id="{BB60EB1D-717A-9229-1011-2113F5180F3E}"/>
              </a:ext>
            </a:extLst>
          </p:cNvPr>
          <p:cNvSpPr txBox="1">
            <a:spLocks/>
          </p:cNvSpPr>
          <p:nvPr/>
        </p:nvSpPr>
        <p:spPr>
          <a:xfrm>
            <a:off x="206477" y="375828"/>
            <a:ext cx="8917858" cy="6142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Modules in Exponential VDC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E2A43F8-B392-15C4-FEAF-4C7E59B66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7796" y="4420042"/>
            <a:ext cx="4918782" cy="15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80313-D4FC-0809-E12A-B998EDD2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A8D5AD7-2FAD-3C23-89D4-3C2E8532B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11D21C-4C00-BB71-DE5D-5CA6A2116D47}"/>
              </a:ext>
            </a:extLst>
          </p:cNvPr>
          <p:cNvSpPr/>
          <p:nvPr/>
        </p:nvSpPr>
        <p:spPr>
          <a:xfrm>
            <a:off x="1032387" y="1420567"/>
            <a:ext cx="10446159" cy="5245704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3AF3DEB-9AEC-AC78-9C56-B2861EA8F83B}"/>
              </a:ext>
            </a:extLst>
          </p:cNvPr>
          <p:cNvSpPr/>
          <p:nvPr/>
        </p:nvSpPr>
        <p:spPr>
          <a:xfrm>
            <a:off x="1032388" y="1368363"/>
            <a:ext cx="10446158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Modules in Exponential (Inner Equivariance)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C72771-F1E3-DC51-F9FE-7DC37F9D957F}"/>
                  </a:ext>
                </a:extLst>
              </p:cNvPr>
              <p:cNvSpPr txBox="1"/>
              <p:nvPr/>
            </p:nvSpPr>
            <p:spPr>
              <a:xfrm>
                <a:off x="1160232" y="2372248"/>
                <a:ext cx="8711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Inner equivariance requires that the pasting diagrams below are equal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C72771-F1E3-DC51-F9FE-7DC37F9D9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32" y="2372248"/>
                <a:ext cx="8711355" cy="369332"/>
              </a:xfrm>
              <a:prstGeom prst="rect">
                <a:avLst/>
              </a:prstGeom>
              <a:blipFill>
                <a:blip r:embed="rId2"/>
                <a:stretch>
                  <a:fillRect l="-560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5">
            <a:extLst>
              <a:ext uri="{FF2B5EF4-FFF2-40B4-BE49-F238E27FC236}">
                <a16:creationId xmlns:a16="http://schemas.microsoft.com/office/drawing/2014/main" id="{710C1B6B-5F3E-D4C5-5816-D1E0A216CE16}"/>
              </a:ext>
            </a:extLst>
          </p:cNvPr>
          <p:cNvSpPr txBox="1">
            <a:spLocks/>
          </p:cNvSpPr>
          <p:nvPr/>
        </p:nvSpPr>
        <p:spPr>
          <a:xfrm>
            <a:off x="206477" y="375828"/>
            <a:ext cx="8917858" cy="6142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Modules in Exponential VDC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2E577D-5ACD-CF35-1184-915EFB0E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453" y="2793784"/>
            <a:ext cx="7290005" cy="17685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073E4CA-51F2-0DCD-FAE6-EDADEB93C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4346" y="4545327"/>
            <a:ext cx="7311573" cy="1768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C92E9B-A809-1EA1-6161-7050D8FDFA17}"/>
                  </a:ext>
                </a:extLst>
              </p:cNvPr>
              <p:cNvSpPr txBox="1"/>
              <p:nvPr/>
            </p:nvSpPr>
            <p:spPr>
              <a:xfrm>
                <a:off x="4139382" y="5244951"/>
                <a:ext cx="1489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C92E9B-A809-1EA1-6161-7050D8FDF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2" y="5244951"/>
                <a:ext cx="14895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99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C477-0DF5-1A5B-3C65-1164DE4E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C31746-D40E-AB6B-78ED-69C0F0D36B57}"/>
              </a:ext>
            </a:extLst>
          </p:cNvPr>
          <p:cNvSpPr/>
          <p:nvPr/>
        </p:nvSpPr>
        <p:spPr>
          <a:xfrm>
            <a:off x="1032387" y="1362100"/>
            <a:ext cx="10446159" cy="5245704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D9948D3-A6D1-7B61-ED32-6899E2CD3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99D89AB-2022-06FB-3137-EB58EA6CED85}"/>
              </a:ext>
            </a:extLst>
          </p:cNvPr>
          <p:cNvSpPr/>
          <p:nvPr/>
        </p:nvSpPr>
        <p:spPr>
          <a:xfrm>
            <a:off x="1032388" y="1368363"/>
            <a:ext cx="10446158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Modules in Exponential (Outer Equivariance)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DAA52-C473-3990-5755-B7C2D75B712E}"/>
              </a:ext>
            </a:extLst>
          </p:cNvPr>
          <p:cNvSpPr txBox="1"/>
          <p:nvPr/>
        </p:nvSpPr>
        <p:spPr>
          <a:xfrm>
            <a:off x="1160232" y="2372248"/>
            <a:ext cx="87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  <a:ea typeface="Cambria Math" panose="02040503050406030204" pitchFamily="18" charset="0"/>
              </a:rPr>
              <a:t>Outer equivariance requires we have the two pasting equalities below: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35A5455-E306-D465-03E6-1797BD3632AD}"/>
              </a:ext>
            </a:extLst>
          </p:cNvPr>
          <p:cNvSpPr txBox="1">
            <a:spLocks/>
          </p:cNvSpPr>
          <p:nvPr/>
        </p:nvSpPr>
        <p:spPr>
          <a:xfrm>
            <a:off x="206477" y="375828"/>
            <a:ext cx="8917858" cy="6142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Modules in Exponential VDC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ECC53A-EE95-9672-4827-D9DDA49D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402" y="2793784"/>
            <a:ext cx="9166774" cy="18488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673CDD-9738-EAD7-18BF-F36F28226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402" y="4548770"/>
            <a:ext cx="9327195" cy="19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326CCD-DFCA-F5B6-832C-09AFB9AD1E25}"/>
              </a:ext>
            </a:extLst>
          </p:cNvPr>
          <p:cNvSpPr txBox="1">
            <a:spLocks/>
          </p:cNvSpPr>
          <p:nvPr/>
        </p:nvSpPr>
        <p:spPr>
          <a:xfrm>
            <a:off x="4591664" y="-171491"/>
            <a:ext cx="5693664" cy="768096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Roadmap</a:t>
            </a:r>
            <a:endParaRPr lang="en-US" sz="44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B6C8CC77-9A67-18DF-572D-332CF15FD0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378686"/>
                  </p:ext>
                </p:extLst>
              </p:nvPr>
            </p:nvGraphicFramePr>
            <p:xfrm>
              <a:off x="1067685" y="937860"/>
              <a:ext cx="4020804" cy="2261702"/>
            </p:xfrm>
            <a:graphic>
              <a:graphicData uri="http://schemas.microsoft.com/office/powerpoint/2016/sectionzoom">
                <psez:sectionZm>
                  <psez:sectionZmObj sectionId="{F5F09CFD-EAC2-44FE-9DF3-FB04ADA9248B}">
                    <psez:zmPr id="{A3A2E7C7-9D8A-4503-AA05-F1CF428353E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20804" cy="22617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ection Zoom 1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6C8CC77-9A67-18DF-572D-332CF15FD0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7685" y="937860"/>
                <a:ext cx="4020804" cy="226170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23C2FD8C-CBCA-57F4-4E6C-DBC703A2BF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6487552"/>
                  </p:ext>
                </p:extLst>
              </p:nvPr>
            </p:nvGraphicFramePr>
            <p:xfrm>
              <a:off x="1072306" y="4139099"/>
              <a:ext cx="4020804" cy="2261702"/>
            </p:xfrm>
            <a:graphic>
              <a:graphicData uri="http://schemas.microsoft.com/office/powerpoint/2016/sectionzoom">
                <psez:sectionZm>
                  <psez:sectionZmObj sectionId="{B0C91E94-A2E3-47C8-95AB-C873D648A816}">
                    <psez:zmPr id="{3298F3CF-2C40-4DAB-82D3-62F80613F35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20804" cy="22617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3C2FD8C-CBCA-57F4-4E6C-DBC703A2BF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306" y="4139099"/>
                <a:ext cx="4020804" cy="226170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8A644A0E-9CC4-DFF0-F701-662FA8C128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4839687"/>
                  </p:ext>
                </p:extLst>
              </p:nvPr>
            </p:nvGraphicFramePr>
            <p:xfrm>
              <a:off x="7098891" y="937860"/>
              <a:ext cx="4020803" cy="2261702"/>
            </p:xfrm>
            <a:graphic>
              <a:graphicData uri="http://schemas.microsoft.com/office/powerpoint/2016/sectionzoom">
                <psez:sectionZm>
                  <psez:sectionZmObj sectionId="{497516D3-C645-44E9-B589-E9DBBA91891B}">
                    <psez:zmPr id="{7DD08645-6891-4064-B0C5-1B2EA9409E4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20803" cy="22617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Section Zoom 1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A644A0E-9CC4-DFF0-F701-662FA8C128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98891" y="937860"/>
                <a:ext cx="4020803" cy="226170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018E162B-F07F-45C5-803D-39F41C93DD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0585103"/>
                  </p:ext>
                </p:extLst>
              </p:nvPr>
            </p:nvGraphicFramePr>
            <p:xfrm>
              <a:off x="7098892" y="4088992"/>
              <a:ext cx="4109882" cy="2311809"/>
            </p:xfrm>
            <a:graphic>
              <a:graphicData uri="http://schemas.microsoft.com/office/powerpoint/2016/sectionzoom">
                <psez:sectionZm>
                  <psez:sectionZmObj sectionId="{AB83D6F6-BAEC-4011-99DB-BACBA1C37B8E}">
                    <psez:zmPr id="{386A86CA-9B69-4B65-93EA-FE7C9DDB08C2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09882" cy="23118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Section Zoom 2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018E162B-F07F-45C5-803D-39F41C93DD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8892" y="4088992"/>
                <a:ext cx="4109882" cy="231180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F23E0F-2CB7-6784-DEF8-EE5814E767EF}"/>
              </a:ext>
            </a:extLst>
          </p:cNvPr>
          <p:cNvSpPr txBox="1"/>
          <p:nvPr/>
        </p:nvSpPr>
        <p:spPr>
          <a:xfrm>
            <a:off x="1072306" y="609639"/>
            <a:ext cx="48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</a:rPr>
              <a:t>Intro to VDCs: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8059FB-C3A3-D6C8-EE70-226EC4B11E29}"/>
              </a:ext>
            </a:extLst>
          </p:cNvPr>
          <p:cNvSpPr txBox="1"/>
          <p:nvPr/>
        </p:nvSpPr>
        <p:spPr>
          <a:xfrm>
            <a:off x="1072306" y="3816245"/>
            <a:ext cx="48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</a:rPr>
              <a:t>Pro-representability: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161DF-F93C-CA6D-1F9B-C4B27A2B50CA}"/>
              </a:ext>
            </a:extLst>
          </p:cNvPr>
          <p:cNvSpPr txBox="1"/>
          <p:nvPr/>
        </p:nvSpPr>
        <p:spPr>
          <a:xfrm>
            <a:off x="7098891" y="605777"/>
            <a:ext cx="48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</a:rPr>
              <a:t>Appendices: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4DC79D-AB69-1507-6915-E1E97EDD2036}"/>
              </a:ext>
            </a:extLst>
          </p:cNvPr>
          <p:cNvSpPr txBox="1"/>
          <p:nvPr/>
        </p:nvSpPr>
        <p:spPr>
          <a:xfrm>
            <a:off x="7098891" y="3710488"/>
            <a:ext cx="48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  <a:latin typeface="Inter"/>
                <a:ea typeface="Cambria Math" panose="02040503050406030204" pitchFamily="18" charset="0"/>
              </a:rPr>
              <a:t>Conclusions and Future Work:</a:t>
            </a: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B2DA1-E9B7-EC4C-8757-69ADE0ADE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E444-751C-9653-45CA-4E4F11C8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19404"/>
            <a:ext cx="10138001" cy="767177"/>
          </a:xfrm>
        </p:spPr>
        <p:txBody>
          <a:bodyPr/>
          <a:lstStyle/>
          <a:p>
            <a:r>
              <a:rPr lang="en-US" dirty="0"/>
              <a:t>Loose Bimodules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3E1F86-CB24-2C5E-8D97-19D6A580F77E}"/>
              </a:ext>
            </a:extLst>
          </p:cNvPr>
          <p:cNvSpPr/>
          <p:nvPr/>
        </p:nvSpPr>
        <p:spPr>
          <a:xfrm>
            <a:off x="1012771" y="1419006"/>
            <a:ext cx="8131229" cy="433286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D0CCF63-BBFB-F1BD-9691-DA6CD525DFF6}"/>
              </a:ext>
            </a:extLst>
          </p:cNvPr>
          <p:cNvSpPr/>
          <p:nvPr/>
        </p:nvSpPr>
        <p:spPr>
          <a:xfrm>
            <a:off x="1012771" y="1366802"/>
            <a:ext cx="8131229" cy="806116"/>
          </a:xfrm>
          <a:prstGeom prst="round2SameRect">
            <a:avLst/>
          </a:prstGeom>
          <a:solidFill>
            <a:srgbClr val="202C8F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Loose Bimodules Between VDCs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F9DD04-90D9-4421-13DE-049360CCA4E7}"/>
                  </a:ext>
                </a:extLst>
              </p:cNvPr>
              <p:cNvSpPr txBox="1"/>
              <p:nvPr/>
            </p:nvSpPr>
            <p:spPr>
              <a:xfrm>
                <a:off x="1101262" y="2269479"/>
                <a:ext cx="79542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A loose bimodule between virtual double categories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is a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equipped a VD functor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oose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into the unital loose arrow such that the fibers over 0 and 1 are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respectively: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F9DD04-90D9-4421-13DE-049360CC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62" y="2269479"/>
                <a:ext cx="7954248" cy="923330"/>
              </a:xfrm>
              <a:prstGeom prst="rect">
                <a:avLst/>
              </a:prstGeom>
              <a:blipFill>
                <a:blip r:embed="rId3"/>
                <a:stretch>
                  <a:fillRect l="-690" t="-3289" b="-9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B004F02A-8175-1D08-F4B8-C385DED436CF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20</a:t>
            </a:fld>
            <a:endParaRPr lang="en-US" dirty="0">
              <a:latin typeface="+mj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4E70E8-F236-9536-7AB4-EB2C6A71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105" y="3409335"/>
            <a:ext cx="7943895" cy="18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6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7C431-07FF-1F78-EBDA-7CEF3A9C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621" y="0"/>
            <a:ext cx="7374192" cy="806116"/>
          </a:xfrm>
        </p:spPr>
        <p:txBody>
          <a:bodyPr/>
          <a:lstStyle/>
          <a:p>
            <a:r>
              <a:rPr lang="en-CA" dirty="0"/>
              <a:t>VDC of Loose Bimodules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2AA160-34C7-1617-0DF7-64FCD192B517}"/>
              </a:ext>
            </a:extLst>
          </p:cNvPr>
          <p:cNvSpPr/>
          <p:nvPr/>
        </p:nvSpPr>
        <p:spPr>
          <a:xfrm>
            <a:off x="3706809" y="1566490"/>
            <a:ext cx="8131229" cy="428370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25772DD-FF3B-31C2-6459-FD98166ED28E}"/>
              </a:ext>
            </a:extLst>
          </p:cNvPr>
          <p:cNvSpPr/>
          <p:nvPr/>
        </p:nvSpPr>
        <p:spPr>
          <a:xfrm>
            <a:off x="3706809" y="1514286"/>
            <a:ext cx="8131229" cy="806116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VDC of Loose Bimodules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459E7-4EFD-7BDF-7671-F9F805F9CE17}"/>
                  </a:ext>
                </a:extLst>
              </p:cNvPr>
              <p:cNvSpPr txBox="1"/>
              <p:nvPr/>
            </p:nvSpPr>
            <p:spPr>
              <a:xfrm>
                <a:off x="3795300" y="2416963"/>
                <a:ext cx="795424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We have a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r>
                  <a:rPr lang="en-CA" b="0" dirty="0" err="1">
                    <a:latin typeface="Inter"/>
                    <a:ea typeface="Cambria Math" panose="02040503050406030204" pitchFamily="18" charset="0"/>
                  </a:rPr>
                  <a:t>imodVDC</a:t>
                </a: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Objects: virtual double categories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Tight arrows: virtual double 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functors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Loose arrows: loose bimodules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Cells: maps of </a:t>
                </a:r>
                <a:r>
                  <a:rPr lang="en-CA" dirty="0" err="1">
                    <a:latin typeface="Inter"/>
                    <a:ea typeface="Cambria Math" panose="02040503050406030204" pitchFamily="18" charset="0"/>
                  </a:rPr>
                  <a:t>cospans</a:t>
                </a:r>
                <a:endParaRPr lang="en-CA" dirty="0">
                  <a:latin typeface="Inter"/>
                  <a:ea typeface="Cambria Math" panose="02040503050406030204" pitchFamily="18" charset="0"/>
                </a:endParaRPr>
              </a:p>
              <a:p>
                <a:endParaRPr lang="en-CA" dirty="0">
                  <a:latin typeface="Inter"/>
                  <a:ea typeface="Cambria Math" panose="02040503050406030204" pitchFamily="18" charset="0"/>
                </a:endParaRPr>
              </a:p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Explicitly,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r>
                  <a:rPr lang="en-CA" dirty="0" err="1">
                    <a:latin typeface="Inter"/>
                    <a:ea typeface="Cambria Math" panose="02040503050406030204" pitchFamily="18" charset="0"/>
                  </a:rPr>
                  <a:t>imodVDC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the sub-virtual double category of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ospan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VDC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whose objects, tight arrows, and cells are all the same, but whose loose arrows are the </a:t>
                </a:r>
                <a:r>
                  <a:rPr lang="en-CA" b="0" dirty="0" err="1">
                    <a:latin typeface="Inter"/>
                    <a:ea typeface="Cambria Math" panose="02040503050406030204" pitchFamily="18" charset="0"/>
                  </a:rPr>
                  <a:t>codiscrete</a:t>
                </a: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cofibrations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459E7-4EFD-7BDF-7671-F9F805F9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00" y="2416963"/>
                <a:ext cx="7954248" cy="2585323"/>
              </a:xfrm>
              <a:prstGeom prst="rect">
                <a:avLst/>
              </a:prstGeom>
              <a:blipFill>
                <a:blip r:embed="rId2"/>
                <a:stretch>
                  <a:fillRect l="-690" t="-1176" b="-25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35326125-39D0-A0BB-5DF8-B5009E90A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3032" y="5012006"/>
            <a:ext cx="9198781" cy="50751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6F54FB-431F-347A-8A76-3D88BC8EDBCA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21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5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70" y="317654"/>
            <a:ext cx="6766560" cy="768096"/>
          </a:xfrm>
        </p:spPr>
        <p:txBody>
          <a:bodyPr/>
          <a:lstStyle/>
          <a:p>
            <a:r>
              <a:rPr lang="en-US" sz="2800" dirty="0"/>
              <a:t>Key Takeaways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CF0E4A-1DB7-5BE9-3A13-EB64E5F8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274" y="1085750"/>
            <a:ext cx="5693664" cy="186392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VDCs provide the necessary flexibility to characterize universal properties of double categorical constructions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Exponentiable VDCs are those admitting essentially unique cell decompositions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AF4215-4485-8E0F-F61A-0008A04E54AD}"/>
              </a:ext>
            </a:extLst>
          </p:cNvPr>
          <p:cNvSpPr txBox="1">
            <a:spLocks/>
          </p:cNvSpPr>
          <p:nvPr/>
        </p:nvSpPr>
        <p:spPr>
          <a:xfrm>
            <a:off x="1420270" y="2908454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Future Directions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205E3-0E09-700D-A458-022CCDE664F0}"/>
              </a:ext>
            </a:extLst>
          </p:cNvPr>
          <p:cNvSpPr txBox="1">
            <a:spLocks/>
          </p:cNvSpPr>
          <p:nvPr/>
        </p:nvSpPr>
        <p:spPr>
          <a:xfrm>
            <a:off x="1578274" y="3635327"/>
            <a:ext cx="5693664" cy="213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Characterize exponentiable maps between VDCs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what (co)limits and construction pro-representable VDCs are closed 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properties of enrichment using loose bimodules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F1CDADB-B8F6-9AD8-2331-ED1B8F0F9B5B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22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50" y="27380"/>
            <a:ext cx="5715000" cy="68404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BC0283-BC43-35AB-0017-ECB40B61C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50" y="862617"/>
            <a:ext cx="7433188" cy="5734828"/>
          </a:xfrm>
        </p:spPr>
        <p:txBody>
          <a:bodyPr>
            <a:normAutofit lnSpcReduction="10000"/>
          </a:bodyPr>
          <a:lstStyle/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[P14] Pisani, C. (2014, February 2). Sequential multicategories. 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https://doi.org/10.48550/arXiv.1402.0253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[CS10]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Cruttwell, G. S. H., &amp; Shulman, M. A. (2010, December 8). A unified framework for generalized multicategories.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https://doi.org/10.48550/arXiv.0907.2460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[LP24] Lambert, M., &amp; Patterson, E. (2024). Cartesian double theories: A double-categorical framework for categorical doctrines. Advances in Mathematics, 444, 109630.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https://doi.org/10.1016/j.aim.2024.109630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[FL25] Fujii, S., &amp; Lack, S. (2025, July 7). The familial nature of enrichment over virtual double categories.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https://doi.org/10.48550/arXiv.2507.05529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[Kaw25]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Kawase, Y. (2025, April 26). Double categories of profunctors.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https://doi.org/10.48550/arXiv.2504.11099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[Kou25]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Koudenburg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R. (2025, March 3). Augmented virtual double categories.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https://doi.org/10.48550/arXiv.1910.11189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[Kou24]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Koudenburg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R. (2024, April 2). Formal category theory in augmented virtual double categories.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https://doi.org/10.48550/arXiv.2205.04890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[LM25]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Libkind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S., &amp; Myers, D. J. (2025, May 28). Towards a double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operadic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theory of systems.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https://doi.org/10.48550/arXiv.2505.18329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[LMCB25]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Libkind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S., Myers, D. J., Carlson, K., &amp; Brown, J. (2025, in preparation). Loose bimodules and their construction. Topos Forest.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[DPP10] Dawson, R., Paré, R., &amp; Pronk, D. (2010). The span construction. In: Theory and Applications of Categories 24.13, p. 302-377.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69D433-BAE8-C527-8673-1C1CC92948BD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23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A3E43-2A65-4A7B-EB31-7B8A2436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578" y="-331548"/>
            <a:ext cx="9879437" cy="980844"/>
          </a:xfrm>
        </p:spPr>
        <p:txBody>
          <a:bodyPr/>
          <a:lstStyle/>
          <a:p>
            <a:r>
              <a:rPr lang="en-CA" dirty="0"/>
              <a:t>Virtual Double Categories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7963B8-123B-7E89-E721-88E2C61B7C5B}"/>
              </a:ext>
            </a:extLst>
          </p:cNvPr>
          <p:cNvSpPr/>
          <p:nvPr/>
        </p:nvSpPr>
        <p:spPr>
          <a:xfrm>
            <a:off x="570319" y="1099789"/>
            <a:ext cx="11267720" cy="4710628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3354D49-2190-218A-BEC4-D8DD7413CB3D}"/>
              </a:ext>
            </a:extLst>
          </p:cNvPr>
          <p:cNvSpPr/>
          <p:nvPr/>
        </p:nvSpPr>
        <p:spPr>
          <a:xfrm>
            <a:off x="570319" y="1047584"/>
            <a:ext cx="11267720" cy="806116"/>
          </a:xfrm>
          <a:prstGeom prst="round2SameRect">
            <a:avLst/>
          </a:prstGeom>
          <a:solidFill>
            <a:srgbClr val="202C8F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VDCs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60A09C-FED8-3C50-E1C0-286A3E14BEFB}"/>
                  </a:ext>
                </a:extLst>
              </p:cNvPr>
              <p:cNvSpPr txBox="1"/>
              <p:nvPr/>
            </p:nvSpPr>
            <p:spPr>
              <a:xfrm>
                <a:off x="658810" y="1950261"/>
                <a:ext cx="47882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A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</a:rPr>
                  <a:t> consists of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Inter"/>
                  </a:rPr>
                  <a:t>A category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ight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e>
                    </m:d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of objects and tight, or vertical arrows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every pair of objects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 collection of loose arrows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every boundary of loose and tight arrows a collection of cells</a:t>
                </a:r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60A09C-FED8-3C50-E1C0-286A3E14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0" y="1950261"/>
                <a:ext cx="4788261" cy="2031325"/>
              </a:xfrm>
              <a:prstGeom prst="rect">
                <a:avLst/>
              </a:prstGeom>
              <a:blipFill>
                <a:blip r:embed="rId2"/>
                <a:stretch>
                  <a:fillRect l="-1018" t="-1802" r="-382" b="-39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580FB1E8-0296-6685-2A4E-BE7B0E284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53961" y="3918887"/>
            <a:ext cx="7417654" cy="17441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8FD37A-28FC-CB12-70E7-20B7596B4908}"/>
              </a:ext>
            </a:extLst>
          </p:cNvPr>
          <p:cNvSpPr txBox="1"/>
          <p:nvPr/>
        </p:nvSpPr>
        <p:spPr>
          <a:xfrm>
            <a:off x="6371351" y="1951821"/>
            <a:ext cx="487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>
                <a:latin typeface="Inter"/>
                <a:ea typeface="Cambria Math" panose="02040503050406030204" pitchFamily="18" charset="0"/>
              </a:rPr>
              <a:t>Along with an associative and unital composition of cells: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9ECFC8-B522-823B-2DB8-0AD16F6F7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7468" y="2598152"/>
            <a:ext cx="7375315" cy="2801201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EE180022-2D78-D7B6-5DCD-F511E790B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BCE9EC-08B4-B5D1-387B-9749F374E64D}"/>
              </a:ext>
            </a:extLst>
          </p:cNvPr>
          <p:cNvCxnSpPr>
            <a:cxnSpLocks/>
          </p:cNvCxnSpPr>
          <p:nvPr/>
        </p:nvCxnSpPr>
        <p:spPr>
          <a:xfrm>
            <a:off x="6076336" y="1950261"/>
            <a:ext cx="0" cy="3616216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A2CDFC-8BF2-D651-C07E-4A3C3F73939B}"/>
              </a:ext>
            </a:extLst>
          </p:cNvPr>
          <p:cNvSpPr/>
          <p:nvPr/>
        </p:nvSpPr>
        <p:spPr>
          <a:xfrm>
            <a:off x="1922207" y="5951908"/>
            <a:ext cx="8347586" cy="783216"/>
          </a:xfrm>
          <a:prstGeom prst="round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accent6"/>
                </a:solidFill>
                <a:latin typeface="+mj-lt"/>
              </a:rPr>
              <a:t>Note: </a:t>
            </a:r>
            <a:r>
              <a:rPr lang="en-CA" dirty="0">
                <a:solidFill>
                  <a:schemeClr val="accent6"/>
                </a:solidFill>
                <a:latin typeface="Inter"/>
              </a:rPr>
              <a:t>Together with VD functors and tight transformations, VDC forms a (co)complete 2-category with finitely presentable underlying category </a:t>
            </a:r>
            <a:endParaRPr lang="en-CA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44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5833A1-5351-5053-F5E0-FB6E8295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7" y="324205"/>
            <a:ext cx="10245481" cy="688519"/>
          </a:xfrm>
        </p:spPr>
        <p:txBody>
          <a:bodyPr/>
          <a:lstStyle/>
          <a:p>
            <a:r>
              <a:rPr lang="en-CA" dirty="0"/>
              <a:t>Pseudo vs. Virtual Constructions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D7847-9703-B9DA-3972-05913DA1A55B}"/>
              </a:ext>
            </a:extLst>
          </p:cNvPr>
          <p:cNvSpPr/>
          <p:nvPr/>
        </p:nvSpPr>
        <p:spPr>
          <a:xfrm>
            <a:off x="991116" y="1674849"/>
            <a:ext cx="4593607" cy="382604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3AC2F4B-43C9-C149-9BAC-2568AA22DECB}"/>
              </a:ext>
            </a:extLst>
          </p:cNvPr>
          <p:cNvSpPr/>
          <p:nvPr/>
        </p:nvSpPr>
        <p:spPr>
          <a:xfrm>
            <a:off x="991116" y="1674849"/>
            <a:ext cx="4593607" cy="806116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(Pseudo-)Double Categories: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BABCD16-6210-86B9-91CE-DE00877D6944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4</a:t>
            </a:fld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676076-81FE-59B0-3244-914C2D00745A}"/>
                  </a:ext>
                </a:extLst>
              </p:cNvPr>
              <p:cNvSpPr txBox="1"/>
              <p:nvPr/>
            </p:nvSpPr>
            <p:spPr>
              <a:xfrm>
                <a:off x="1081597" y="2572207"/>
                <a:ext cx="441463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a category with pushouts, we have a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ospan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,⊗,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a monoidal category with finite coproducts that are preserved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then we have a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at</a:t>
                </a:r>
              </a:p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a double category with certain reflexive co-equalizers, we have a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of monoids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676076-81FE-59B0-3244-914C2D007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97" y="2572207"/>
                <a:ext cx="4414635" cy="2862322"/>
              </a:xfrm>
              <a:prstGeom prst="rect">
                <a:avLst/>
              </a:prstGeom>
              <a:blipFill>
                <a:blip r:embed="rId2"/>
                <a:stretch>
                  <a:fillRect l="-828" t="-1279" r="-2345" b="-25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7D4619-4E9F-80EB-997D-876083C93964}"/>
              </a:ext>
            </a:extLst>
          </p:cNvPr>
          <p:cNvSpPr/>
          <p:nvPr/>
        </p:nvSpPr>
        <p:spPr>
          <a:xfrm>
            <a:off x="6516796" y="1674849"/>
            <a:ext cx="4593607" cy="382604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15D413CF-D63D-C07C-F4C2-A4D4A9B6B9F1}"/>
              </a:ext>
            </a:extLst>
          </p:cNvPr>
          <p:cNvSpPr/>
          <p:nvPr/>
        </p:nvSpPr>
        <p:spPr>
          <a:xfrm>
            <a:off x="6516796" y="1674849"/>
            <a:ext cx="4593607" cy="806116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Virtual Double Categories: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5CDCC9-5CB6-352C-8378-B15D5866E180}"/>
                  </a:ext>
                </a:extLst>
              </p:cNvPr>
              <p:cNvSpPr txBox="1"/>
              <p:nvPr/>
            </p:nvSpPr>
            <p:spPr>
              <a:xfrm>
                <a:off x="6607277" y="2572207"/>
                <a:ext cx="441463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, we have a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ospan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we have a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at</a:t>
                </a:r>
              </a:p>
              <a:p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</a:t>
                </a:r>
              </a:p>
              <a:p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we have a unital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of modules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5CDCC9-5CB6-352C-8378-B15D5866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77" y="2572207"/>
                <a:ext cx="4414635" cy="2862322"/>
              </a:xfrm>
              <a:prstGeom prst="rect">
                <a:avLst/>
              </a:prstGeom>
              <a:blipFill>
                <a:blip r:embed="rId3"/>
                <a:stretch>
                  <a:fillRect l="-967" t="-1279" r="-2072" b="-25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7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0404-263F-8ABC-A9A8-AD02574C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2898B-E161-A1AE-C153-3963EA92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7" y="324205"/>
            <a:ext cx="10245481" cy="688519"/>
          </a:xfrm>
        </p:spPr>
        <p:txBody>
          <a:bodyPr/>
          <a:lstStyle/>
          <a:p>
            <a:r>
              <a:rPr lang="en-CA" dirty="0"/>
              <a:t>Universality of Virtual Constructions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4E331F6-F126-F489-BB48-D3600CFC8F76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5</a:t>
            </a:fld>
            <a:endParaRPr lang="en-US" dirty="0"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0765BB-FEBC-8426-08E9-672395EC38FD}"/>
              </a:ext>
            </a:extLst>
          </p:cNvPr>
          <p:cNvSpPr/>
          <p:nvPr/>
        </p:nvSpPr>
        <p:spPr>
          <a:xfrm>
            <a:off x="1268362" y="1674848"/>
            <a:ext cx="7973961" cy="439165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797F66AC-B27C-DCFA-3A1D-225AADF3F56A}"/>
              </a:ext>
            </a:extLst>
          </p:cNvPr>
          <p:cNvSpPr/>
          <p:nvPr/>
        </p:nvSpPr>
        <p:spPr>
          <a:xfrm>
            <a:off x="1268362" y="1674849"/>
            <a:ext cx="7973961" cy="806116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Universality of Constructions on Virtual Double Categories: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10D9-2CF6-F0D5-9E51-DB87162C7739}"/>
                  </a:ext>
                </a:extLst>
              </p:cNvPr>
              <p:cNvSpPr txBox="1"/>
              <p:nvPr/>
            </p:nvSpPr>
            <p:spPr>
              <a:xfrm>
                <a:off x="1479779" y="2572207"/>
                <a:ext cx="71431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, the virtual double category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ospan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the free virtual equipment on 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[DPP10]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the virtual double category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at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the free coproduct completion of</a:t>
                </a:r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[Kaw25]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is the cofree normal completion of</a:t>
                </a:r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[CS10]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For any virtual double category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𝔻ℙ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rof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𝔻𝕄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at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the free collage cocompletion of</a:t>
                </a:r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[Kaw25]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10D9-2CF6-F0D5-9E51-DB87162C7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79" y="2572207"/>
                <a:ext cx="7143111" cy="3139321"/>
              </a:xfrm>
              <a:prstGeom prst="rect">
                <a:avLst/>
              </a:prstGeom>
              <a:blipFill>
                <a:blip r:embed="rId2"/>
                <a:stretch>
                  <a:fillRect l="-597" t="-1165" b="-21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76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19404"/>
            <a:ext cx="10138001" cy="767177"/>
          </a:xfrm>
        </p:spPr>
        <p:txBody>
          <a:bodyPr/>
          <a:lstStyle/>
          <a:p>
            <a:r>
              <a:rPr lang="en-US" dirty="0"/>
              <a:t>Pro-representable VDCs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4BB068-A02D-35D8-D951-970BFCCB0FD2}"/>
              </a:ext>
            </a:extLst>
          </p:cNvPr>
          <p:cNvSpPr/>
          <p:nvPr/>
        </p:nvSpPr>
        <p:spPr>
          <a:xfrm>
            <a:off x="1012771" y="1419006"/>
            <a:ext cx="8131229" cy="345112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AD478DC-ABDC-81B0-62A5-AF30F1789EE4}"/>
              </a:ext>
            </a:extLst>
          </p:cNvPr>
          <p:cNvSpPr/>
          <p:nvPr/>
        </p:nvSpPr>
        <p:spPr>
          <a:xfrm>
            <a:off x="1012771" y="1366802"/>
            <a:ext cx="8131229" cy="806116"/>
          </a:xfrm>
          <a:prstGeom prst="round2SameRect">
            <a:avLst/>
          </a:prstGeom>
          <a:solidFill>
            <a:srgbClr val="202C8F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Pro-representable VDCs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EEB18-5DC6-2B61-4478-2E9288BEC3AE}"/>
                  </a:ext>
                </a:extLst>
              </p:cNvPr>
              <p:cNvSpPr txBox="1"/>
              <p:nvPr/>
            </p:nvSpPr>
            <p:spPr>
              <a:xfrm>
                <a:off x="1101261" y="2269479"/>
                <a:ext cx="81312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A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is said to be pro-representable, or exponentiable, if the functor given by </a:t>
                </a: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sending a virtual double category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𝔸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admits a right adjoint: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EEB18-5DC6-2B61-4478-2E9288BEC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61" y="2269479"/>
                <a:ext cx="8131229" cy="646331"/>
              </a:xfrm>
              <a:prstGeom prst="rect">
                <a:avLst/>
              </a:prstGeom>
              <a:blipFill>
                <a:blip r:embed="rId3"/>
                <a:stretch>
                  <a:fillRect l="-675" t="-4717" r="-150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20B0B37B-6E90-1AF6-593F-88ECB343A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906" y="2915810"/>
            <a:ext cx="7078958" cy="1667488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E4972CC-6509-CB76-40BA-FE607FABF1DE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>
                <a:latin typeface="+mj-lt"/>
              </a:rPr>
              <a:pPr algn="r"/>
              <a:t>6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E53D-4AAA-6874-391C-0314CD6E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BC902-AE37-3961-9B31-399DD372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578" y="-331548"/>
            <a:ext cx="9879437" cy="980844"/>
          </a:xfrm>
        </p:spPr>
        <p:txBody>
          <a:bodyPr/>
          <a:lstStyle/>
          <a:p>
            <a:r>
              <a:rPr lang="en-CA" dirty="0"/>
              <a:t>Exponentials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D6CECD-5FF6-B0F8-74AD-F2A4CE237410}"/>
              </a:ext>
            </a:extLst>
          </p:cNvPr>
          <p:cNvSpPr/>
          <p:nvPr/>
        </p:nvSpPr>
        <p:spPr>
          <a:xfrm>
            <a:off x="1032388" y="1052667"/>
            <a:ext cx="10421648" cy="4689371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D658414-43B0-3CC2-6FE1-11621E0B6D9F}"/>
              </a:ext>
            </a:extLst>
          </p:cNvPr>
          <p:cNvSpPr/>
          <p:nvPr/>
        </p:nvSpPr>
        <p:spPr>
          <a:xfrm>
            <a:off x="1032388" y="1000463"/>
            <a:ext cx="10421647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68F29-9B5D-25BF-A056-F15F543694AA}"/>
                  </a:ext>
                </a:extLst>
              </p:cNvPr>
              <p:cNvSpPr txBox="1"/>
              <p:nvPr/>
            </p:nvSpPr>
            <p:spPr>
              <a:xfrm>
                <a:off x="1160232" y="2004348"/>
                <a:ext cx="4788261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are VDCs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sup>
                    </m:sSup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exists, then it must consist of the following data: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Objects are functors Tight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Tight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Inter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Tight arrows are natural transformations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Loose arrows maps of spans 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68F29-9B5D-25BF-A056-F15F5436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32" y="2004348"/>
                <a:ext cx="4788261" cy="1482265"/>
              </a:xfrm>
              <a:prstGeom prst="rect">
                <a:avLst/>
              </a:prstGeom>
              <a:blipFill>
                <a:blip r:embed="rId2"/>
                <a:stretch>
                  <a:fillRect l="-1018" t="-2058" b="-57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28789A3C-C009-F10D-4889-1B559DBBE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92" y="3932040"/>
            <a:ext cx="6371056" cy="131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0C7F5-C42C-A5F4-8CF6-B73B09F3ABA5}"/>
                  </a:ext>
                </a:extLst>
              </p:cNvPr>
              <p:cNvSpPr txBox="1"/>
              <p:nvPr/>
            </p:nvSpPr>
            <p:spPr>
              <a:xfrm>
                <a:off x="6371056" y="2039453"/>
                <a:ext cx="47882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n-Multi-cells assign to each n-multicell in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an n-multicell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with the following boundary: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0C7F5-C42C-A5F4-8CF6-B73B09F3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56" y="2039453"/>
                <a:ext cx="4788261" cy="646331"/>
              </a:xfrm>
              <a:prstGeom prst="rect">
                <a:avLst/>
              </a:prstGeom>
              <a:blipFill>
                <a:blip r:embed="rId5"/>
                <a:stretch>
                  <a:fillRect l="-763" t="-5660" r="-190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D56B2364-F600-6BB4-8ED5-B70D83A3E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8419" y="2860830"/>
            <a:ext cx="6593534" cy="18088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C61D5E-2DEA-8AF5-45E6-38FF21B3D62F}"/>
              </a:ext>
            </a:extLst>
          </p:cNvPr>
          <p:cNvSpPr txBox="1"/>
          <p:nvPr/>
        </p:nvSpPr>
        <p:spPr>
          <a:xfrm>
            <a:off x="6430296" y="4791150"/>
            <a:ext cx="478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nter"/>
                <a:ea typeface="Cambria Math" panose="02040503050406030204" pitchFamily="18" charset="0"/>
              </a:rPr>
              <a:t>… (cont. on next slide) </a:t>
            </a:r>
            <a:endParaRPr lang="en-CA" b="0" dirty="0">
              <a:latin typeface="Inter"/>
              <a:ea typeface="Cambria Math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E5F6E1-1999-AEB4-318C-E3920E90E332}"/>
              </a:ext>
            </a:extLst>
          </p:cNvPr>
          <p:cNvCxnSpPr>
            <a:cxnSpLocks/>
          </p:cNvCxnSpPr>
          <p:nvPr/>
        </p:nvCxnSpPr>
        <p:spPr>
          <a:xfrm>
            <a:off x="6105833" y="2004348"/>
            <a:ext cx="0" cy="3616216"/>
          </a:xfrm>
          <a:prstGeom prst="line">
            <a:avLst/>
          </a:prstGeom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F19B3EA-5677-C3A6-ADD1-5499EDB5E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9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0911-AE54-B2FF-15F5-92214ED32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60F6B-7CC9-B5B4-545D-3F5586CF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578" y="-331548"/>
            <a:ext cx="9879437" cy="980844"/>
          </a:xfrm>
        </p:spPr>
        <p:txBody>
          <a:bodyPr/>
          <a:lstStyle/>
          <a:p>
            <a:r>
              <a:rPr lang="en-CA" dirty="0"/>
              <a:t>Exponentials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E2E0C9-D463-50DC-16BF-808E2A0F5633}"/>
              </a:ext>
            </a:extLst>
          </p:cNvPr>
          <p:cNvSpPr/>
          <p:nvPr/>
        </p:nvSpPr>
        <p:spPr>
          <a:xfrm>
            <a:off x="481782" y="1104899"/>
            <a:ext cx="11287432" cy="5315565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CA" sz="2000" dirty="0">
              <a:solidFill>
                <a:schemeClr val="bg2"/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3DB678B-F84B-15B6-6E6F-8460DA195DC9}"/>
              </a:ext>
            </a:extLst>
          </p:cNvPr>
          <p:cNvSpPr/>
          <p:nvPr/>
        </p:nvSpPr>
        <p:spPr>
          <a:xfrm>
            <a:off x="481783" y="1052696"/>
            <a:ext cx="11287432" cy="806116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Explication: Exponential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D706A-5F3D-183A-D26D-2AB09A718838}"/>
              </a:ext>
            </a:extLst>
          </p:cNvPr>
          <p:cNvSpPr txBox="1"/>
          <p:nvPr/>
        </p:nvSpPr>
        <p:spPr>
          <a:xfrm>
            <a:off x="766943" y="1957696"/>
            <a:ext cx="896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>
                <a:latin typeface="Inter"/>
                <a:ea typeface="Cambria Math" panose="02040503050406030204" pitchFamily="18" charset="0"/>
              </a:rPr>
              <a:t>Where </a:t>
            </a:r>
            <a:r>
              <a:rPr lang="en-CA" b="0" dirty="0" err="1">
                <a:latin typeface="Inter"/>
                <a:ea typeface="Cambria Math" panose="02040503050406030204" pitchFamily="18" charset="0"/>
              </a:rPr>
              <a:t>multicells</a:t>
            </a:r>
            <a:r>
              <a:rPr lang="en-CA" b="0" dirty="0">
                <a:latin typeface="Inter"/>
                <a:ea typeface="Cambria Math" panose="02040503050406030204" pitchFamily="18" charset="0"/>
              </a:rPr>
              <a:t> are subject to functoriality with respect to vertical pasting: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6B0E92D-4262-D88F-CB8F-7FF1CB4E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6996" y="2425914"/>
            <a:ext cx="12845994" cy="345006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03D081-6593-D8F4-3C3F-E9554C0F5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F08047-8744-778B-841D-B4F2CE6B204E}"/>
                  </a:ext>
                </a:extLst>
              </p:cNvPr>
              <p:cNvSpPr txBox="1"/>
              <p:nvPr/>
            </p:nvSpPr>
            <p:spPr>
              <a:xfrm>
                <a:off x="2949193" y="2916348"/>
                <a:ext cx="8367735" cy="2503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Inter"/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be a VDC, and write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=: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ba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Inter"/>
                    <a:ea typeface="Cambria Math" panose="02040503050406030204" pitchFamily="18" charset="0"/>
                  </a:rPr>
                  <a:t>for the set of cells with loose source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Inter"/>
                    <a:ea typeface="Cambria Math" panose="02040503050406030204" pitchFamily="18" charset="0"/>
                  </a:rPr>
                  <a:t>and with loose target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latin typeface="Inter"/>
                    <a:ea typeface="Cambria Math" panose="02040503050406030204" pitchFamily="18" charset="0"/>
                  </a:rPr>
                  <a:t>. Vertical pasting can be encoded by functions</a:t>
                </a:r>
              </a:p>
              <a:p>
                <a:endParaRPr lang="en-US" dirty="0">
                  <a:latin typeface="Inter"/>
                  <a:ea typeface="Cambria Math" panose="02040503050406030204" pitchFamily="18" charset="0"/>
                </a:endParaRPr>
              </a:p>
              <a:p>
                <a:endParaRPr lang="en-US" b="0" dirty="0">
                  <a:latin typeface="Inter"/>
                  <a:ea typeface="Cambria Math" panose="02040503050406030204" pitchFamily="18" charset="0"/>
                </a:endParaRPr>
              </a:p>
              <a:p>
                <a:endParaRPr lang="en-US" dirty="0">
                  <a:latin typeface="Inter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Inter"/>
                    <a:ea typeface="Cambria Math" panose="02040503050406030204" pitchFamily="18" charset="0"/>
                  </a:rPr>
                  <a:t>out of co-ends,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ba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b="0" dirty="0">
                    <a:latin typeface="Inter"/>
                    <a:ea typeface="Cambria Math" panose="02040503050406030204" pitchFamily="18" charset="0"/>
                  </a:rPr>
                  <a:t>. Then</a:t>
                </a:r>
                <a:r>
                  <a:rPr lang="en-CA" dirty="0">
                    <a:latin typeface="Inter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CA" dirty="0">
                    <a:latin typeface="Inter"/>
                    <a:ea typeface="Cambria Math" panose="02040503050406030204" pitchFamily="18" charset="0"/>
                  </a:rPr>
                  <a:t> is a pro-representable VDC if and only if all such functions are isomorphisms.</a:t>
                </a:r>
                <a:endParaRPr lang="en-CA" b="0" dirty="0">
                  <a:latin typeface="Inter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F08047-8744-778B-841D-B4F2CE6B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93" y="2916348"/>
                <a:ext cx="8367735" cy="2503699"/>
              </a:xfrm>
              <a:prstGeom prst="rect">
                <a:avLst/>
              </a:prstGeom>
              <a:blipFill>
                <a:blip r:embed="rId2"/>
                <a:stretch>
                  <a:fillRect l="-656" t="-973" r="-1020" b="-29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2C750D14-6135-DCCF-9246-846FF96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70" y="87997"/>
            <a:ext cx="7965461" cy="994164"/>
          </a:xfrm>
        </p:spPr>
        <p:txBody>
          <a:bodyPr/>
          <a:lstStyle/>
          <a:p>
            <a:r>
              <a:rPr lang="en-CA" dirty="0"/>
              <a:t>Pro-representable VDCs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C00C1-524E-EF67-2B9B-B068E37AC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082BF6-2CDC-6569-3D63-EC6509B90518}"/>
              </a:ext>
            </a:extLst>
          </p:cNvPr>
          <p:cNvSpPr/>
          <p:nvPr/>
        </p:nvSpPr>
        <p:spPr>
          <a:xfrm>
            <a:off x="2937983" y="1871494"/>
            <a:ext cx="8499256" cy="382604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202C8F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4E6EEBD-A1B2-DF38-3B1A-35D90355665F}"/>
              </a:ext>
            </a:extLst>
          </p:cNvPr>
          <p:cNvSpPr/>
          <p:nvPr/>
        </p:nvSpPr>
        <p:spPr>
          <a:xfrm>
            <a:off x="2937982" y="1871494"/>
            <a:ext cx="8499257" cy="806116"/>
          </a:xfrm>
          <a:prstGeom prst="round2SameRect">
            <a:avLst/>
          </a:prstGeom>
          <a:solidFill>
            <a:srgbClr val="DF8C8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202C8F"/>
                </a:solidFill>
                <a:latin typeface="Inter"/>
              </a:rPr>
              <a:t>Theorem: Characterization of Pro-representable VDCs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D8053ED-6B5B-2A38-5F7F-BD444372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1028" y="3975670"/>
            <a:ext cx="10382183" cy="4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76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{48A5838E-F6E5-4A5B-9329-7FDFCF651D38}tf78438558_win32</Template>
  <TotalTime>1267</TotalTime>
  <Words>1680</Words>
  <Application>Microsoft Office PowerPoint</Application>
  <PresentationFormat>Widescreen</PresentationFormat>
  <Paragraphs>164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Inter</vt:lpstr>
      <vt:lpstr>Sabon Next LT</vt:lpstr>
      <vt:lpstr>Custom</vt:lpstr>
      <vt:lpstr>Pro-representable Virtual Double Categories</vt:lpstr>
      <vt:lpstr>PowerPoint Presentation</vt:lpstr>
      <vt:lpstr>Virtual Double Categories</vt:lpstr>
      <vt:lpstr>Pseudo vs. Virtual Constructions</vt:lpstr>
      <vt:lpstr>Universality of Virtual Constructions</vt:lpstr>
      <vt:lpstr>Pro-representable VDCs</vt:lpstr>
      <vt:lpstr>Exponentials</vt:lpstr>
      <vt:lpstr>Exponentials</vt:lpstr>
      <vt:lpstr>Pro-representable VDCs</vt:lpstr>
      <vt:lpstr>Pro-representable VDCs</vt:lpstr>
      <vt:lpstr>Representable VDCs</vt:lpstr>
      <vt:lpstr>Representable VDCs</vt:lpstr>
      <vt:lpstr>Cospans are Pro-representable</vt:lpstr>
      <vt:lpstr>Cospans are Pro-representable</vt:lpstr>
      <vt:lpstr>Non-pro-representable VDC</vt:lpstr>
      <vt:lpstr>PowerPoint Presentation</vt:lpstr>
      <vt:lpstr>PowerPoint Presentation</vt:lpstr>
      <vt:lpstr>PowerPoint Presentation</vt:lpstr>
      <vt:lpstr>PowerPoint Presentation</vt:lpstr>
      <vt:lpstr>Loose Bimodules</vt:lpstr>
      <vt:lpstr>VDC of Loose Bimodules</vt:lpstr>
      <vt:lpstr>Key Takeaways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Thompson, Ea E</dc:creator>
  <cp:lastModifiedBy>Thompson, Ea E</cp:lastModifiedBy>
  <cp:revision>11</cp:revision>
  <dcterms:created xsi:type="dcterms:W3CDTF">2025-07-28T23:06:45Z</dcterms:created>
  <dcterms:modified xsi:type="dcterms:W3CDTF">2025-08-20T01:05:51Z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